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21"/>
  </p:notesMasterIdLst>
  <p:sldIdLst>
    <p:sldId id="267" r:id="rId5"/>
    <p:sldId id="266" r:id="rId6"/>
    <p:sldId id="268" r:id="rId7"/>
    <p:sldId id="286" r:id="rId8"/>
    <p:sldId id="283" r:id="rId9"/>
    <p:sldId id="284" r:id="rId10"/>
    <p:sldId id="276" r:id="rId11"/>
    <p:sldId id="277" r:id="rId12"/>
    <p:sldId id="292" r:id="rId13"/>
    <p:sldId id="293" r:id="rId14"/>
    <p:sldId id="294" r:id="rId15"/>
    <p:sldId id="289" r:id="rId16"/>
    <p:sldId id="290" r:id="rId17"/>
    <p:sldId id="279" r:id="rId18"/>
    <p:sldId id="280" r:id="rId19"/>
    <p:sldId id="271" r:id="rId20"/>
  </p:sldIdLst>
  <p:sldSz cx="24382413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20">
          <p15:clr>
            <a:srgbClr val="A4A3A4"/>
          </p15:clr>
        </p15:guide>
        <p15:guide id="2" pos="767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lin Gardiner" initials="CG" lastIdx="1" clrIdx="0">
    <p:extLst>
      <p:ext uri="{19B8F6BF-5375-455C-9EA6-DF929625EA0E}">
        <p15:presenceInfo xmlns:p15="http://schemas.microsoft.com/office/powerpoint/2012/main" xmlns="" userId="2b09cbfc1a58755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4B378C"/>
    <a:srgbClr val="7E7F8A"/>
    <a:srgbClr val="CD0175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B9484D-76D5-4E43-2E31-6DD8F0FD58EB}" v="52" dt="2025-01-12T21:53:27.8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882"/>
    <p:restoredTop sz="95296"/>
  </p:normalViewPr>
  <p:slideViewPr>
    <p:cSldViewPr snapToGrid="0" snapToObjects="1">
      <p:cViewPr varScale="1">
        <p:scale>
          <a:sx n="51" d="100"/>
          <a:sy n="51" d="100"/>
        </p:scale>
        <p:origin x="-156" y="-198"/>
      </p:cViewPr>
      <p:guideLst>
        <p:guide orient="horz" pos="4320"/>
        <p:guide pos="7679"/>
      </p:guideLst>
    </p:cSldViewPr>
  </p:slideViewPr>
  <p:outlineViewPr>
    <p:cViewPr>
      <p:scale>
        <a:sx n="33" d="100"/>
        <a:sy n="33" d="100"/>
      </p:scale>
      <p:origin x="0" y="-100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EE4496-9E18-5D46-A535-B3B29FA6166C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B3DD-BC9B-5445-AB46-3348F5397A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07799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Scalability by Default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/>
              <a:t>Serverless Backend</a:t>
            </a:r>
            <a:r>
              <a:rPr lang="en-US"/>
              <a:t>: Amplify Gen 2 automatically provisions and manages serverless resources like DynamoDB, AppSync, Lambda, and S3. This ensures that your application scales effortlessly to handle large numbers of users without manual intervention.</a:t>
            </a:r>
          </a:p>
          <a:p>
            <a:pPr marL="285750" indent="-285750">
              <a:buFont typeface="Arial"/>
              <a:buChar char="•"/>
            </a:pPr>
            <a:r>
              <a:rPr lang="en-US" b="1"/>
              <a:t>Global Reach</a:t>
            </a:r>
            <a:r>
              <a:rPr lang="en-US"/>
              <a:t>: By integrating with AWS services, Amplify provides global scalability with low latency using AWS's Content Delivery Network (CDN) and edge services like CloudFront.</a:t>
            </a:r>
          </a:p>
          <a:p>
            <a:endParaRPr lang="en-US"/>
          </a:p>
          <a:p>
            <a:endParaRPr lang="en-US"/>
          </a:p>
          <a:p>
            <a:r>
              <a:rPr lang="en-US" dirty="0"/>
              <a:t>2. </a:t>
            </a:r>
            <a:r>
              <a:rPr lang="en-US" b="1" dirty="0"/>
              <a:t>Rapid Development with Flexible Customization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 err="1"/>
              <a:t>Codegen</a:t>
            </a:r>
            <a:r>
              <a:rPr lang="en-US" b="1" dirty="0"/>
              <a:t> and CLI Tools</a:t>
            </a:r>
            <a:r>
              <a:rPr lang="en-US" dirty="0"/>
              <a:t>: Amplify Gen 2 makes it easy to set up a full-stack application in minutes, with CLI tools that automate infrastructure setup for </a:t>
            </a:r>
            <a:r>
              <a:rPr lang="en-US" dirty="0" err="1"/>
              <a:t>GraphQL</a:t>
            </a:r>
            <a:r>
              <a:rPr lang="en-US" dirty="0"/>
              <a:t> APIs, storage, and authentication.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Customization-Friendly</a:t>
            </a:r>
            <a:r>
              <a:rPr lang="en-US" dirty="0"/>
              <a:t>: Unlike Gen 1, Gen 2 allows for more flexibility. Developers can tailor backend resources without being constrained by the Amplify-provided configurations, enabling greater control over infrastructure.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Supports Modern Frameworks</a:t>
            </a:r>
            <a:r>
              <a:rPr lang="en-US" dirty="0"/>
              <a:t>: Gen 2 works seamlessly with popular frontend frameworks like </a:t>
            </a:r>
            <a:r>
              <a:rPr lang="en-US" b="1" dirty="0"/>
              <a:t>React</a:t>
            </a:r>
            <a:r>
              <a:rPr lang="en-US" dirty="0"/>
              <a:t>, </a:t>
            </a:r>
            <a:r>
              <a:rPr lang="en-US" b="1" dirty="0"/>
              <a:t>Next.js</a:t>
            </a:r>
            <a:r>
              <a:rPr lang="en-US" dirty="0"/>
              <a:t>, and </a:t>
            </a:r>
            <a:r>
              <a:rPr lang="en-US" b="1" dirty="0"/>
              <a:t>Vue.js</a:t>
            </a:r>
            <a:r>
              <a:rPr lang="en-US" dirty="0"/>
              <a:t>, enhancing developer productivity.</a:t>
            </a:r>
            <a:endParaRPr lang="en-US" dirty="0">
              <a:ea typeface="Calibri"/>
              <a:cs typeface="Calibri"/>
            </a:endParaRPr>
          </a:p>
          <a:p>
            <a:endParaRPr lang="en-US"/>
          </a:p>
          <a:p>
            <a:endParaRPr lang="en-US"/>
          </a:p>
          <a:p>
            <a:r>
              <a:rPr lang="en-US" dirty="0"/>
              <a:t>3. </a:t>
            </a:r>
            <a:r>
              <a:rPr lang="en-US" b="1" dirty="0"/>
              <a:t>Real-Time and Offline Capabilities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/>
              <a:t>Real-Time Data with AppSync</a:t>
            </a:r>
            <a:r>
              <a:rPr lang="en-US" dirty="0"/>
              <a:t>: Amplify Gen 2 leverages AppSync to support </a:t>
            </a:r>
            <a:r>
              <a:rPr lang="en-US" b="1" dirty="0"/>
              <a:t>real-time updates</a:t>
            </a:r>
            <a:r>
              <a:rPr lang="en-US" dirty="0"/>
              <a:t> and subscriptions, making it ideal for chat apps, live dashboards, and collaborative tools.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Offline-First Features</a:t>
            </a:r>
            <a:r>
              <a:rPr lang="en-US" dirty="0"/>
              <a:t>: With Amplify </a:t>
            </a:r>
            <a:r>
              <a:rPr lang="en-US" dirty="0" err="1"/>
              <a:t>DataStore</a:t>
            </a:r>
            <a:r>
              <a:rPr lang="en-US" dirty="0"/>
              <a:t>, your application can function offline, automatically syncing data to the backend when reconnected, ensuring a seamless user experience.</a:t>
            </a:r>
            <a:endParaRPr lang="en-US" dirty="0">
              <a:ea typeface="Calibri"/>
              <a:cs typeface="Calibri"/>
            </a:endParaRPr>
          </a:p>
          <a:p>
            <a:endParaRPr lang="en-US"/>
          </a:p>
          <a:p>
            <a:endParaRPr lang="en-US"/>
          </a:p>
          <a:p>
            <a:r>
              <a:rPr lang="en-US" dirty="0"/>
              <a:t>4. </a:t>
            </a:r>
            <a:r>
              <a:rPr lang="en-US" b="1" dirty="0"/>
              <a:t>Security and Authentication Built-In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/>
              <a:t>AWS Cognito Integration</a:t>
            </a:r>
            <a:r>
              <a:rPr lang="en-US" dirty="0"/>
              <a:t>: Amplify Gen 2 natively integrates with AWS Cognito to provide robust user authentication, authorization, and user pool management.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Role-Based Access Control (RBAC)</a:t>
            </a:r>
            <a:r>
              <a:rPr lang="en-US" dirty="0"/>
              <a:t>: Offers fine-grained control over API and data access through AppSync resolvers, making it easy to implement secure multi-tenant or role-based applications.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Encryption and Compliance</a:t>
            </a:r>
            <a:r>
              <a:rPr lang="en-US" dirty="0"/>
              <a:t>: AWS handles encryption (data at rest and in transit) and complies with industry standards (e.g., GDPR, HIPAA).</a:t>
            </a:r>
            <a:endParaRPr lang="en-US" dirty="0">
              <a:ea typeface="Calibri"/>
              <a:cs typeface="Calibri"/>
            </a:endParaRPr>
          </a:p>
          <a:p>
            <a:endParaRPr lang="en-US"/>
          </a:p>
          <a:p>
            <a:endParaRPr lang="en-US"/>
          </a:p>
          <a:p>
            <a:r>
              <a:rPr lang="en-US" dirty="0"/>
              <a:t>5. </a:t>
            </a:r>
            <a:r>
              <a:rPr lang="en-US" b="1" dirty="0"/>
              <a:t>Cost-Effective with Pay-As-You-Go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/>
              <a:t>Serverless Cost Model</a:t>
            </a:r>
            <a:r>
              <a:rPr lang="en-US" dirty="0"/>
              <a:t>: You only pay for what you use, avoiding the upfront costs of managing servers or unused capacity.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Efficient Resource Utilization</a:t>
            </a:r>
            <a:r>
              <a:rPr lang="en-US" dirty="0"/>
              <a:t>: Services like DynamoDB's on-demand mode and Lambda’s event-driven compute ensure that your resources scale based on real-time demand, keeping costs optimized.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Predictable Pricing for Small Applications</a:t>
            </a:r>
            <a:r>
              <a:rPr lang="en-US" dirty="0"/>
              <a:t>: Amplify offers free-tier benefits and low costs for smaller-scale apps, making it accessible for startups and prototypes.</a:t>
            </a:r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6B3DD-BC9B-5445-AB46-3348F5397A1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40229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6B3DD-BC9B-5445-AB46-3348F5397A1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55900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675AB39E-6172-7447-BDD5-CB13EF0BAA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9863" y="5774296"/>
            <a:ext cx="13476287" cy="16112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Tx/>
              <a:buNone/>
              <a:defRPr sz="4000" baseline="0">
                <a:solidFill>
                  <a:srgbClr val="CD0175"/>
                </a:solidFill>
              </a:defRPr>
            </a:lvl1pPr>
          </a:lstStyle>
          <a:p>
            <a:r>
              <a:rPr lang="en-US" sz="2800" dirty="0">
                <a:solidFill>
                  <a:srgbClr val="CD01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create a Main Subtitle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68C53EBE-4C07-984E-81A9-FE2B9696C77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9863" y="2073785"/>
            <a:ext cx="14400212" cy="317815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lang="en-US" sz="8000" b="0" i="0" kern="1200" dirty="0" smtClean="0">
                <a:solidFill>
                  <a:srgbClr val="4B378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800" b="1" dirty="0">
                <a:solidFill>
                  <a:srgbClr val="4B37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Create a Main Title</a:t>
            </a:r>
            <a:endParaRPr lang="en-US" sz="2800" dirty="0">
              <a:solidFill>
                <a:srgbClr val="7E7F8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xmlns="" id="{967E86F5-2849-D447-AC01-B9CA982C57F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840000" y="0"/>
            <a:ext cx="8542412" cy="13716000"/>
          </a:xfrm>
          <a:custGeom>
            <a:avLst/>
            <a:gdLst>
              <a:gd name="connsiteX0" fmla="*/ 4335724 w 8542412"/>
              <a:gd name="connsiteY0" fmla="*/ 0 h 13716000"/>
              <a:gd name="connsiteX1" fmla="*/ 8542412 w 8542412"/>
              <a:gd name="connsiteY1" fmla="*/ 0 h 13716000"/>
              <a:gd name="connsiteX2" fmla="*/ 8542412 w 8542412"/>
              <a:gd name="connsiteY2" fmla="*/ 13716000 h 13716000"/>
              <a:gd name="connsiteX3" fmla="*/ 4427020 w 8542412"/>
              <a:gd name="connsiteY3" fmla="*/ 13716000 h 13716000"/>
              <a:gd name="connsiteX4" fmla="*/ 4281344 w 8542412"/>
              <a:gd name="connsiteY4" fmla="*/ 13650141 h 13716000"/>
              <a:gd name="connsiteX5" fmla="*/ 0 w 8542412"/>
              <a:gd name="connsiteY5" fmla="*/ 6837364 h 13716000"/>
              <a:gd name="connsiteX6" fmla="*/ 4281344 w 8542412"/>
              <a:gd name="connsiteY6" fmla="*/ 24585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42412" h="13716000">
                <a:moveTo>
                  <a:pt x="4335724" y="0"/>
                </a:moveTo>
                <a:lnTo>
                  <a:pt x="8542412" y="0"/>
                </a:lnTo>
                <a:lnTo>
                  <a:pt x="8542412" y="13716000"/>
                </a:lnTo>
                <a:lnTo>
                  <a:pt x="4427020" y="13716000"/>
                </a:lnTo>
                <a:lnTo>
                  <a:pt x="4281344" y="13650141"/>
                </a:lnTo>
                <a:cubicBezTo>
                  <a:pt x="1748114" y="12429506"/>
                  <a:pt x="0" y="9837582"/>
                  <a:pt x="0" y="6837364"/>
                </a:cubicBezTo>
                <a:cubicBezTo>
                  <a:pt x="0" y="3837145"/>
                  <a:pt x="1748112" y="1245220"/>
                  <a:pt x="4281344" y="24585"/>
                </a:cubicBezTo>
                <a:close/>
              </a:path>
            </a:pathLst>
          </a:custGeom>
          <a:solidFill>
            <a:srgbClr val="4B378C"/>
          </a:solidFill>
        </p:spPr>
        <p:txBody>
          <a:bodyPr wrap="square" anchor="ctr" anchorCtr="0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39863" y="11887200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80267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Col-Image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A958CCC8-F808-714B-9E96-A732CF11CA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2599987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65E3AEC-2FD9-C64D-B3BF-C29BB9E253B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4" y="4224174"/>
            <a:ext cx="12599987" cy="846019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71C9990-E38C-6A47-9A4D-057118880762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2EAF028E-0DD0-DC4F-84F9-BD52765DA3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840000" y="0"/>
            <a:ext cx="8542412" cy="13716000"/>
          </a:xfrm>
          <a:custGeom>
            <a:avLst/>
            <a:gdLst>
              <a:gd name="connsiteX0" fmla="*/ 4335724 w 8542412"/>
              <a:gd name="connsiteY0" fmla="*/ 0 h 13716000"/>
              <a:gd name="connsiteX1" fmla="*/ 8542412 w 8542412"/>
              <a:gd name="connsiteY1" fmla="*/ 0 h 13716000"/>
              <a:gd name="connsiteX2" fmla="*/ 8542412 w 8542412"/>
              <a:gd name="connsiteY2" fmla="*/ 13716000 h 13716000"/>
              <a:gd name="connsiteX3" fmla="*/ 4427020 w 8542412"/>
              <a:gd name="connsiteY3" fmla="*/ 13716000 h 13716000"/>
              <a:gd name="connsiteX4" fmla="*/ 4281344 w 8542412"/>
              <a:gd name="connsiteY4" fmla="*/ 13650141 h 13716000"/>
              <a:gd name="connsiteX5" fmla="*/ 0 w 8542412"/>
              <a:gd name="connsiteY5" fmla="*/ 6837364 h 13716000"/>
              <a:gd name="connsiteX6" fmla="*/ 4281344 w 8542412"/>
              <a:gd name="connsiteY6" fmla="*/ 24585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42412" h="13716000">
                <a:moveTo>
                  <a:pt x="4335724" y="0"/>
                </a:moveTo>
                <a:lnTo>
                  <a:pt x="8542412" y="0"/>
                </a:lnTo>
                <a:lnTo>
                  <a:pt x="8542412" y="13716000"/>
                </a:lnTo>
                <a:lnTo>
                  <a:pt x="4427020" y="13716000"/>
                </a:lnTo>
                <a:lnTo>
                  <a:pt x="4281344" y="13650141"/>
                </a:lnTo>
                <a:cubicBezTo>
                  <a:pt x="1748114" y="12429506"/>
                  <a:pt x="0" y="9837582"/>
                  <a:pt x="0" y="6837364"/>
                </a:cubicBezTo>
                <a:cubicBezTo>
                  <a:pt x="0" y="3837145"/>
                  <a:pt x="1748112" y="1245220"/>
                  <a:pt x="4281344" y="24585"/>
                </a:cubicBezTo>
                <a:close/>
              </a:path>
            </a:pathLst>
          </a:custGeom>
          <a:solidFill>
            <a:srgbClr val="4B378C"/>
          </a:solidFill>
        </p:spPr>
        <p:txBody>
          <a:bodyPr wrap="square" anchor="ctr" anchorCtr="0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45158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Cols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702B4FC3-BF63-844F-B422-1B8C8D773E38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F023F2E6-3C98-2B4B-9FF1-16A905AC46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2599987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xmlns="" id="{B5FC4FBA-4075-D44E-97FA-159D9035C5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2" y="4224173"/>
            <a:ext cx="12599588" cy="8460000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D778DD7D-6ED6-FF4B-AA65-7F0BB6481C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840000" y="0"/>
            <a:ext cx="8542412" cy="13716000"/>
          </a:xfrm>
          <a:custGeom>
            <a:avLst/>
            <a:gdLst>
              <a:gd name="connsiteX0" fmla="*/ 4335724 w 8542412"/>
              <a:gd name="connsiteY0" fmla="*/ 0 h 13716000"/>
              <a:gd name="connsiteX1" fmla="*/ 8542412 w 8542412"/>
              <a:gd name="connsiteY1" fmla="*/ 0 h 13716000"/>
              <a:gd name="connsiteX2" fmla="*/ 8542412 w 8542412"/>
              <a:gd name="connsiteY2" fmla="*/ 13716000 h 13716000"/>
              <a:gd name="connsiteX3" fmla="*/ 4427020 w 8542412"/>
              <a:gd name="connsiteY3" fmla="*/ 13716000 h 13716000"/>
              <a:gd name="connsiteX4" fmla="*/ 4281344 w 8542412"/>
              <a:gd name="connsiteY4" fmla="*/ 13650141 h 13716000"/>
              <a:gd name="connsiteX5" fmla="*/ 0 w 8542412"/>
              <a:gd name="connsiteY5" fmla="*/ 6837364 h 13716000"/>
              <a:gd name="connsiteX6" fmla="*/ 4281344 w 8542412"/>
              <a:gd name="connsiteY6" fmla="*/ 24585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42412" h="13716000">
                <a:moveTo>
                  <a:pt x="4335724" y="0"/>
                </a:moveTo>
                <a:lnTo>
                  <a:pt x="8542412" y="0"/>
                </a:lnTo>
                <a:lnTo>
                  <a:pt x="8542412" y="13716000"/>
                </a:lnTo>
                <a:lnTo>
                  <a:pt x="4427020" y="13716000"/>
                </a:lnTo>
                <a:lnTo>
                  <a:pt x="4281344" y="13650141"/>
                </a:lnTo>
                <a:cubicBezTo>
                  <a:pt x="1748114" y="12429506"/>
                  <a:pt x="0" y="9837582"/>
                  <a:pt x="0" y="6837364"/>
                </a:cubicBezTo>
                <a:cubicBezTo>
                  <a:pt x="0" y="3837145"/>
                  <a:pt x="1748112" y="1245220"/>
                  <a:pt x="4281344" y="24585"/>
                </a:cubicBezTo>
                <a:close/>
              </a:path>
            </a:pathLst>
          </a:custGeom>
          <a:solidFill>
            <a:srgbClr val="4B378C"/>
          </a:solidFill>
        </p:spPr>
        <p:txBody>
          <a:bodyPr wrap="square" anchor="ctr" anchorCtr="0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62204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Col-No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1">
            <a:extLst>
              <a:ext uri="{FF2B5EF4-FFF2-40B4-BE49-F238E27FC236}">
                <a16:creationId xmlns:a16="http://schemas.microsoft.com/office/drawing/2014/main" xmlns="" id="{C2723AC1-DFFD-914F-9F05-FED5340368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2599987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xmlns="" id="{281D0B29-749F-B643-9913-8CFF337CAC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4" y="4224174"/>
            <a:ext cx="12599987" cy="846019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F5D754E-9EB4-6A46-9E47-9596A44D237F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66924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Cols-No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1B2FBE2-E078-4E44-A49E-CBBD59A5D301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C3D816F6-E721-D948-BC16-BAC47CA751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84000" y="11628000"/>
            <a:ext cx="1460500" cy="146050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C6CEAF17-E706-7346-AE86-72A6C7F87C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8000000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xmlns="" id="{149EFAD8-B6B7-A044-B9ED-5716FC99EB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3" y="4224173"/>
            <a:ext cx="18000000" cy="8460000"/>
          </a:xfrm>
          <a:prstGeom prst="rect">
            <a:avLst/>
          </a:prstGeom>
        </p:spPr>
        <p:txBody>
          <a:bodyPr lIns="0" tIns="0" rIns="0" bIns="0" numCol="3" spcCol="36000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56564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Cols-No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EE6A154-0875-0241-A4C9-697362DC0A8C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E034601E-1551-4D4C-9B32-12ED1C2015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84000" y="11628000"/>
            <a:ext cx="1460500" cy="1460500"/>
          </a:xfrm>
          <a:prstGeom prst="rect">
            <a:avLst/>
          </a:prstGeom>
        </p:spPr>
      </p:pic>
      <p:sp>
        <p:nvSpPr>
          <p:cNvPr id="7" name="Text Placeholder 11">
            <a:extLst>
              <a:ext uri="{FF2B5EF4-FFF2-40B4-BE49-F238E27FC236}">
                <a16:creationId xmlns:a16="http://schemas.microsoft.com/office/drawing/2014/main" xmlns="" id="{F01669F4-8023-C94B-9E06-20C05EB486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8000000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xmlns="" id="{FEFC3FA3-D95D-4248-A31A-B5470E1B0E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3" y="4224173"/>
            <a:ext cx="18000000" cy="8460000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84786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96B82E5-52CD-514E-AA02-F7038859E78C}"/>
              </a:ext>
            </a:extLst>
          </p:cNvPr>
          <p:cNvSpPr/>
          <p:nvPr userDrawn="1"/>
        </p:nvSpPr>
        <p:spPr>
          <a:xfrm>
            <a:off x="-21267" y="-21265"/>
            <a:ext cx="24444000" cy="13788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222FFD10-EB25-2E45-AF56-F21C6AD754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84000" y="11628000"/>
            <a:ext cx="1460500" cy="14605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B531DC1-703E-314A-AB92-34BC8E65D4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00" y="3370581"/>
            <a:ext cx="10211206" cy="15511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0" baseline="0">
                <a:solidFill>
                  <a:schemeClr val="bg1"/>
                </a:solidFill>
              </a:defRPr>
            </a:lvl1pPr>
          </a:lstStyle>
          <a:p>
            <a:r>
              <a:rPr lang="en-GB" sz="2800" b="1" i="0" kern="1200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0161 686 5770</a:t>
            </a:r>
          </a:p>
          <a:p>
            <a:r>
              <a:rPr lang="en-GB" sz="2800" b="1" i="0" kern="0" spc="30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info@in40.co.uk</a:t>
            </a:r>
          </a:p>
          <a:p>
            <a:r>
              <a:rPr lang="en-GB" sz="2800" b="1" i="0" kern="0" spc="30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Twitter @IN40Group</a:t>
            </a:r>
          </a:p>
          <a:p>
            <a:r>
              <a:rPr lang="en-GB" sz="2800" b="1" i="0" kern="0" spc="30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www.in40.co.uk</a:t>
            </a:r>
          </a:p>
        </p:txBody>
      </p:sp>
    </p:spTree>
    <p:extLst>
      <p:ext uri="{BB962C8B-B14F-4D97-AF65-F5344CB8AC3E}">
        <p14:creationId xmlns:p14="http://schemas.microsoft.com/office/powerpoint/2010/main" xmlns="" val="2015481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43669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0" r:id="rId2"/>
    <p:sldLayoutId id="2147483671" r:id="rId3"/>
    <p:sldLayoutId id="2147483676" r:id="rId4"/>
    <p:sldLayoutId id="2147483672" r:id="rId5"/>
    <p:sldLayoutId id="2147483673" r:id="rId6"/>
    <p:sldLayoutId id="214748367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microsoft.com/office/2007/relationships/media" Target="../media/media1.mp4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slideLayout" Target="../slideLayouts/slideLayout4.xml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video" Target="file:///C:\Users\sauco\Documents\Project\Deliverables\Capture%20read.mp4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83CD551B-6F35-F240-849A-A2730C5F338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9863" y="6854951"/>
            <a:ext cx="13476287" cy="161124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Group Members: Stephen Fernley, Dominic Cheung, </a:t>
            </a:r>
            <a:r>
              <a:rPr lang="en-US" dirty="0" err="1">
                <a:solidFill>
                  <a:schemeClr val="tx1"/>
                </a:solidFill>
              </a:rPr>
              <a:t>Dandi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Kridi</a:t>
            </a:r>
            <a:r>
              <a:rPr lang="en-US" dirty="0">
                <a:solidFill>
                  <a:schemeClr val="tx1"/>
                </a:solidFill>
              </a:rPr>
              <a:t>, James Grainger.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Client Delegates: Arul </a:t>
            </a:r>
            <a:r>
              <a:rPr lang="en-US" dirty="0" err="1">
                <a:solidFill>
                  <a:schemeClr val="tx1"/>
                </a:solidFill>
              </a:rPr>
              <a:t>Viswanathan</a:t>
            </a:r>
            <a:r>
              <a:rPr lang="en-US" dirty="0">
                <a:solidFill>
                  <a:schemeClr val="tx1"/>
                </a:solidFill>
              </a:rPr>
              <a:t>, Stephen </a:t>
            </a:r>
            <a:r>
              <a:rPr lang="en-US" dirty="0" err="1">
                <a:solidFill>
                  <a:schemeClr val="tx1"/>
                </a:solidFill>
              </a:rPr>
              <a:t>Baribal</a:t>
            </a:r>
            <a:r>
              <a:rPr lang="en-US" dirty="0">
                <a:solidFill>
                  <a:schemeClr val="tx1"/>
                </a:solidFill>
              </a:rPr>
              <a:t>, Peter Lai.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Date of Presentation: 16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January 2025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8A72915-A9BB-134F-9A9C-E14904FEF2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b="1"/>
              <a:t>MeterReader+</a:t>
            </a:r>
          </a:p>
          <a:p>
            <a:r>
              <a:rPr lang="en-US" dirty="0">
                <a:solidFill>
                  <a:srgbClr val="7E7F8A"/>
                </a:solidFill>
              </a:rPr>
              <a:t>NSG Europe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xmlns="" id="{0D4D4375-6D5B-AC48-8023-84F4206A905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alphaModFix/>
            <a:duotone>
              <a:prstClr val="black"/>
              <a:srgbClr val="4B378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15840000" y="0"/>
            <a:ext cx="8542412" cy="137160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49521C5-E743-4C61-807E-CC82A8B0F5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58063" y="11466368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6148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800" dirty="0"/>
              <a:t>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0" tIns="0" rIns="0" bIns="0" anchor="t"/>
          <a:lstStyle/>
          <a:p>
            <a:pPr marL="457200" indent="-457200">
              <a:buFont typeface="Calibri"/>
              <a:buChar char="-"/>
            </a:pPr>
            <a:r>
              <a:rPr lang="en-US" sz="4400" dirty="0" err="1">
                <a:latin typeface="+mn-lt"/>
                <a:cs typeface="Arial"/>
              </a:rPr>
              <a:t>DevOp</a:t>
            </a:r>
            <a:r>
              <a:rPr lang="en-US" sz="4400" dirty="0">
                <a:latin typeface="+mn-lt"/>
                <a:cs typeface="Arial"/>
              </a:rPr>
              <a:t> and CICD pipeline automation method </a:t>
            </a:r>
            <a:endParaRPr lang="en-US" sz="4400" dirty="0">
              <a:latin typeface="+mn-lt"/>
              <a:cs typeface="Arial" panose="020B0604020202020204" pitchFamily="34" charset="0"/>
            </a:endParaRPr>
          </a:p>
          <a:p>
            <a:pPr marL="1143000" lvl="1">
              <a:buFont typeface="Courier New"/>
              <a:buChar char="o"/>
            </a:pPr>
            <a:r>
              <a:rPr lang="en-US" sz="4400" dirty="0">
                <a:cs typeface="Arial"/>
              </a:rPr>
              <a:t>Git / </a:t>
            </a:r>
            <a:r>
              <a:rPr lang="en-US" sz="4400" dirty="0" err="1">
                <a:cs typeface="Arial"/>
              </a:rPr>
              <a:t>Github</a:t>
            </a:r>
            <a:endParaRPr lang="en-US" sz="4400" dirty="0">
              <a:cs typeface="Arial"/>
            </a:endParaRPr>
          </a:p>
          <a:p>
            <a:pPr marL="1143000" lvl="1">
              <a:buFont typeface="Courier New"/>
              <a:buChar char="o"/>
            </a:pPr>
            <a:r>
              <a:rPr lang="en-US" sz="4400" dirty="0">
                <a:cs typeface="Arial"/>
              </a:rPr>
              <a:t>AWS Amplify and </a:t>
            </a:r>
            <a:r>
              <a:rPr lang="en-US" sz="4400" dirty="0" err="1">
                <a:cs typeface="Arial"/>
              </a:rPr>
              <a:t>Github</a:t>
            </a:r>
            <a:r>
              <a:rPr lang="en-US" sz="4400" dirty="0">
                <a:cs typeface="Arial"/>
              </a:rPr>
              <a:t> integration </a:t>
            </a:r>
          </a:p>
          <a:p>
            <a:pPr marL="1600200" lvl="2">
              <a:buFont typeface="Wingdings"/>
              <a:buChar char="§"/>
            </a:pPr>
            <a:r>
              <a:rPr lang="en-US" sz="4400" dirty="0">
                <a:cs typeface="Arial"/>
              </a:rPr>
              <a:t>Sandbox</a:t>
            </a:r>
          </a:p>
          <a:p>
            <a:pPr marL="1600200" lvl="2">
              <a:buFont typeface="Wingdings"/>
              <a:buChar char="§"/>
            </a:pPr>
            <a:r>
              <a:rPr lang="en-US" sz="4400" dirty="0">
                <a:cs typeface="Arial"/>
              </a:rPr>
              <a:t>Release management</a:t>
            </a:r>
          </a:p>
          <a:p>
            <a:pPr marL="1600200" lvl="2">
              <a:buFont typeface="Wingdings"/>
              <a:buChar char="§"/>
            </a:pPr>
            <a:r>
              <a:rPr lang="en-US" sz="4400" dirty="0">
                <a:cs typeface="Arial"/>
              </a:rPr>
              <a:t>Automation of build and deploy</a:t>
            </a:r>
          </a:p>
          <a:p>
            <a:pPr marL="1600200" lvl="2">
              <a:buFont typeface="Wingdings"/>
              <a:buChar char="§"/>
            </a:pPr>
            <a:endParaRPr lang="en-US" sz="4400" dirty="0">
              <a:cs typeface="Arial"/>
            </a:endParaRPr>
          </a:p>
          <a:p>
            <a:pPr marL="571500" indent="-571500">
              <a:buFont typeface="Calibri"/>
              <a:buChar char="-"/>
            </a:pPr>
            <a:r>
              <a:rPr lang="en-US" sz="4400" b="1" dirty="0">
                <a:latin typeface="+mn-lt"/>
                <a:cs typeface="Arial"/>
              </a:rPr>
              <a:t>Event-Driven Stateful Application</a:t>
            </a:r>
          </a:p>
          <a:p>
            <a:pPr marL="1257300" lvl="1" indent="-571500">
              <a:buFont typeface="Courier New" panose="020B0604020202020204" pitchFamily="34" charset="0"/>
              <a:buChar char="o"/>
            </a:pPr>
            <a:r>
              <a:rPr lang="en-US" sz="4400" dirty="0">
                <a:cs typeface="Arial"/>
              </a:rPr>
              <a:t>User</a:t>
            </a:r>
            <a:r>
              <a:rPr lang="en-US" sz="4400" dirty="0">
                <a:ea typeface="+mn-lt"/>
                <a:cs typeface="+mn-lt"/>
              </a:rPr>
              <a:t> sessions are maintained (e.g., using cookies, tokens, or server-side storage)</a:t>
            </a:r>
            <a:endParaRPr lang="en-US" sz="4400" dirty="0">
              <a:cs typeface="Arial"/>
            </a:endParaRPr>
          </a:p>
          <a:p>
            <a:pPr marL="1257300" lvl="1" indent="-571500">
              <a:buFont typeface="Courier New"/>
              <a:buChar char="o"/>
            </a:pPr>
            <a:r>
              <a:rPr lang="en-US" sz="4400" dirty="0">
                <a:cs typeface="Arial"/>
              </a:rPr>
              <a:t>Live Data session approach</a:t>
            </a:r>
          </a:p>
          <a:p>
            <a:pPr marL="1600200" lvl="2">
              <a:buFont typeface="Wingdings"/>
              <a:buChar char="§"/>
            </a:pPr>
            <a:endParaRPr lang="en-US" dirty="0">
              <a:cs typeface="Arial"/>
            </a:endParaRPr>
          </a:p>
          <a:p>
            <a:pPr marL="1143000" lvl="1">
              <a:buFont typeface="Courier New"/>
              <a:buChar char="o"/>
            </a:pPr>
            <a:endParaRPr lang="en-US" dirty="0"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0560B78-C88A-4DCC-BD80-747E21943D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7634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36114" y="3351266"/>
            <a:ext cx="12599987" cy="612981"/>
          </a:xfrm>
        </p:spPr>
        <p:txBody>
          <a:bodyPr lIns="0" tIns="0" rIns="0" bIns="0" anchor="t"/>
          <a:lstStyle/>
          <a:p>
            <a:r>
              <a:rPr lang="en-US" dirty="0">
                <a:latin typeface="Arial"/>
                <a:cs typeface="Arial"/>
              </a:rPr>
              <a:t>Why </a:t>
            </a:r>
            <a:r>
              <a:rPr lang="en-US">
                <a:latin typeface="Arial"/>
                <a:cs typeface="Arial"/>
              </a:rPr>
              <a:t>Amplify</a:t>
            </a:r>
            <a:r>
              <a:rPr lang="en-US" dirty="0">
                <a:latin typeface="Arial"/>
                <a:cs typeface="Arial"/>
              </a:rPr>
              <a:t> Architecture ?</a:t>
            </a:r>
            <a:endParaRPr lang="en-US" dirty="0" err="1"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0014" y="4224174"/>
            <a:ext cx="18178038" cy="6907441"/>
          </a:xfrm>
        </p:spPr>
        <p:txBody>
          <a:bodyPr lIns="0" tIns="0" rIns="0" bIns="0" anchor="t"/>
          <a:lstStyle/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Scalability by Default</a:t>
            </a:r>
            <a:r>
              <a:rPr lang="en-US" sz="4400" dirty="0">
                <a:latin typeface="Arial"/>
                <a:cs typeface="Arial"/>
              </a:rPr>
              <a:t> with serverless infrastructure and global reach.</a:t>
            </a:r>
          </a:p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Rapid Development</a:t>
            </a:r>
            <a:r>
              <a:rPr lang="en-US" sz="4400" dirty="0">
                <a:latin typeface="Arial"/>
                <a:cs typeface="Arial"/>
              </a:rPr>
              <a:t> using Amplify CLI, </a:t>
            </a:r>
            <a:r>
              <a:rPr lang="en-US" sz="4400" err="1">
                <a:latin typeface="Arial"/>
                <a:cs typeface="Arial"/>
              </a:rPr>
              <a:t>codegen</a:t>
            </a:r>
            <a:r>
              <a:rPr lang="en-US" sz="4400" dirty="0">
                <a:latin typeface="Arial"/>
                <a:cs typeface="Arial"/>
              </a:rPr>
              <a:t>, and modern frameworks.</a:t>
            </a:r>
          </a:p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Real-Time and Offline Capabilities</a:t>
            </a:r>
            <a:r>
              <a:rPr lang="en-US" sz="4400" dirty="0">
                <a:latin typeface="Arial"/>
                <a:cs typeface="Arial"/>
              </a:rPr>
              <a:t> powered by AppSync and </a:t>
            </a:r>
            <a:r>
              <a:rPr lang="en-US" sz="4400" err="1">
                <a:latin typeface="Arial"/>
                <a:cs typeface="Arial"/>
              </a:rPr>
              <a:t>DataStore</a:t>
            </a:r>
            <a:r>
              <a:rPr lang="en-US" sz="4400" dirty="0">
                <a:latin typeface="Arial"/>
                <a:cs typeface="Arial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Built-In Security</a:t>
            </a:r>
            <a:r>
              <a:rPr lang="en-US" sz="4400" dirty="0">
                <a:latin typeface="Arial"/>
                <a:cs typeface="Arial"/>
              </a:rPr>
              <a:t> with Cognito and fine-grained access control.</a:t>
            </a:r>
          </a:p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Cost-Effectiveness</a:t>
            </a:r>
            <a:r>
              <a:rPr lang="en-US" sz="4400" dirty="0">
                <a:latin typeface="Arial"/>
                <a:cs typeface="Arial"/>
              </a:rPr>
              <a:t> with pay-as-you-go pricing and serverless efficiency.</a:t>
            </a:r>
          </a:p>
          <a:p>
            <a:endParaRPr lang="en-US" dirty="0"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BFC612E-ADA5-4582-8FD2-9CBE41DDC1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36077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36306" y="3351266"/>
            <a:ext cx="12599987" cy="612981"/>
          </a:xfrm>
        </p:spPr>
        <p:txBody>
          <a:bodyPr lIns="0" tIns="0" rIns="0" bIns="0" anchor="t"/>
          <a:lstStyle/>
          <a:p>
            <a:r>
              <a:rPr lang="en-US">
                <a:latin typeface="Arial"/>
                <a:cs typeface="Arial"/>
              </a:rPr>
              <a:t>Demonstration – Create User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CAA2CDE-5B7D-4CD3-9B09-D30E1C02CC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  <p:pic>
        <p:nvPicPr>
          <p:cNvPr id="3" name="Create Login Account - Jan 10, 2025">
            <a:hlinkClick r:id="" action="ppaction://media"/>
            <a:extLst>
              <a:ext uri="{FF2B5EF4-FFF2-40B4-BE49-F238E27FC236}">
                <a16:creationId xmlns:a16="http://schemas.microsoft.com/office/drawing/2014/main" xmlns="" id="{D9182636-5611-E7F3-264C-ED18EF5A13E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2891" y="3936868"/>
            <a:ext cx="19505613" cy="1086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3632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F08B07BC-A3BA-FB44-7148-CEA80B4012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0" tIns="0" rIns="0" bIns="0" anchor="t"/>
          <a:lstStyle/>
          <a:p>
            <a:r>
              <a:rPr lang="en-US">
                <a:latin typeface="Arial"/>
                <a:cs typeface="Arial"/>
              </a:rPr>
              <a:t>Demonstration – Meter Reading</a:t>
            </a:r>
            <a:endParaRPr lang="en-US"/>
          </a:p>
        </p:txBody>
      </p:sp>
      <p:pic>
        <p:nvPicPr>
          <p:cNvPr id="3" name="Meter Reading - Jan 10, 2025">
            <a:hlinkClick r:id="" action="ppaction://media"/>
            <a:extLst>
              <a:ext uri="{FF2B5EF4-FFF2-40B4-BE49-F238E27FC236}">
                <a16:creationId xmlns:a16="http://schemas.microsoft.com/office/drawing/2014/main" xmlns="" id="{6C1BC523-3BE0-6AD8-C5CC-20FE9F9F999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6390" y="3936868"/>
            <a:ext cx="19505613" cy="1086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50300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0014" y="4224174"/>
            <a:ext cx="19586928" cy="8460195"/>
          </a:xfrm>
        </p:spPr>
        <p:txBody>
          <a:bodyPr lIns="0" tIns="0" rIns="0" bIns="0" anchor="t"/>
          <a:lstStyle/>
          <a:p>
            <a:r>
              <a:rPr lang="en-GB" sz="4000" b="1" dirty="0">
                <a:latin typeface="Arial"/>
                <a:cs typeface="Arial"/>
              </a:rPr>
              <a:t>AWS Solutions for Meter Reading Applications</a:t>
            </a:r>
            <a:endParaRPr lang="en-GB" sz="4000" dirty="0">
              <a:latin typeface="Aria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4000" b="1" dirty="0">
                <a:latin typeface="Arial"/>
                <a:cs typeface="Arial"/>
              </a:rPr>
              <a:t>Architectures</a:t>
            </a:r>
            <a:endParaRPr lang="en-GB" sz="4000" dirty="0">
              <a:latin typeface="Arial"/>
              <a:cs typeface="Arial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S3 Static Web Application</a:t>
            </a:r>
            <a:r>
              <a:rPr lang="en-GB" sz="3200" dirty="0">
                <a:latin typeface="Arial"/>
                <a:cs typeface="Arial"/>
              </a:rPr>
              <a:t>: Simplified hosting for static content.</a:t>
            </a: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Amplify Stateful Application</a:t>
            </a:r>
            <a:r>
              <a:rPr lang="en-GB" sz="3200" dirty="0">
                <a:latin typeface="Arial"/>
                <a:cs typeface="Arial"/>
              </a:rPr>
              <a:t>: Ideal for dynamic, interactive use cases.</a:t>
            </a:r>
            <a:endParaRPr lang="en-GB" sz="3200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4000" b="1" dirty="0">
                <a:latin typeface="Arial"/>
                <a:cs typeface="Arial"/>
              </a:rPr>
              <a:t>Key Benefits</a:t>
            </a:r>
            <a:endParaRPr lang="en-GB" sz="4000" dirty="0">
              <a:latin typeface="Arial"/>
              <a:cs typeface="Arial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Rapid Development</a:t>
            </a:r>
            <a:r>
              <a:rPr lang="en-GB" sz="3200" dirty="0">
                <a:latin typeface="Arial"/>
                <a:cs typeface="Arial"/>
              </a:rPr>
              <a:t>: AI coding and DevOps automation reduced time-to-market and supported agile team collaboration.</a:t>
            </a:r>
            <a:endParaRPr lang="en-GB" sz="3200">
              <a:cs typeface="Arial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End-to-End Security</a:t>
            </a:r>
            <a:r>
              <a:rPr lang="en-GB" sz="3200" dirty="0">
                <a:latin typeface="Arial"/>
                <a:cs typeface="Arial"/>
              </a:rPr>
              <a:t>: AWS provides HTTPS, Cognito authentication, and data session integrity for robust data protection.</a:t>
            </a:r>
            <a:endParaRPr lang="en-GB" sz="3200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4000" b="1" dirty="0">
                <a:latin typeface="Arial"/>
                <a:cs typeface="Arial"/>
              </a:rPr>
              <a:t>Big Data Ready</a:t>
            </a:r>
            <a:r>
              <a:rPr lang="en-GB" sz="4000" dirty="0">
                <a:latin typeface="Arial"/>
                <a:cs typeface="Arial"/>
              </a:rPr>
              <a:t>: DynamoDB's unstructured format enables seamless scaling and easy addition of new data attributes.</a:t>
            </a:r>
            <a:endParaRPr lang="en-GB" sz="4000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4000" b="1" dirty="0">
                <a:latin typeface="Arial"/>
                <a:cs typeface="Arial"/>
              </a:rPr>
              <a:t>Operational Excellence</a:t>
            </a:r>
            <a:endParaRPr lang="en-GB" sz="4000" dirty="0">
              <a:latin typeface="Arial"/>
              <a:cs typeface="Arial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Error Reduction</a:t>
            </a:r>
            <a:r>
              <a:rPr lang="en-GB" sz="3200" dirty="0">
                <a:latin typeface="Arial"/>
                <a:cs typeface="Arial"/>
              </a:rPr>
              <a:t>: QR code integration ensures accurate meter readings directly updated into the database.</a:t>
            </a:r>
            <a:endParaRPr lang="en-GB" sz="3200">
              <a:latin typeface="Arial"/>
              <a:cs typeface="Arial" panose="020B0604020202020204" pitchFamily="34" charset="0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Cost Efficiency</a:t>
            </a:r>
            <a:r>
              <a:rPr lang="en-GB" sz="3200" dirty="0">
                <a:latin typeface="Arial"/>
                <a:cs typeface="Arial"/>
              </a:rPr>
              <a:t>: Serverless architecture eliminates upfront costs, with minimal, usage-based charges for hosting (S3 or Amplify).</a:t>
            </a:r>
            <a:endParaRPr lang="en-GB" sz="3200"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A1D2BD4-82B2-4C82-A1A4-78E660B811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42491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0" tIns="0" rIns="0" bIns="0" anchor="t"/>
          <a:lstStyle/>
          <a:p>
            <a:pPr marL="457200" indent="-457200">
              <a:buFontTx/>
              <a:buChar char="-"/>
            </a:pPr>
            <a:r>
              <a:rPr lang="en-GB" b="1" dirty="0">
                <a:latin typeface="Arial"/>
                <a:cs typeface="Arial"/>
              </a:rPr>
              <a:t>Evaluation What went well? </a:t>
            </a:r>
            <a:r>
              <a:rPr lang="en-GB" dirty="0">
                <a:latin typeface="Arial"/>
                <a:cs typeface="Arial"/>
              </a:rPr>
              <a:t>Connecting the front end and back end went pretty smoothly with only a few minor hiccups. </a:t>
            </a:r>
          </a:p>
          <a:p>
            <a:pPr marL="457200" indent="-457200">
              <a:buFontTx/>
              <a:buChar char="-"/>
            </a:pPr>
            <a:endParaRPr lang="en-GB" dirty="0">
              <a:cs typeface="Arial"/>
            </a:endParaRPr>
          </a:p>
          <a:p>
            <a:pPr marL="457200" indent="-457200">
              <a:buFontTx/>
              <a:buChar char="-"/>
            </a:pPr>
            <a:r>
              <a:rPr lang="en-GB" b="1" dirty="0">
                <a:latin typeface="Arial"/>
                <a:cs typeface="Arial"/>
              </a:rPr>
              <a:t>What would you do differently next time? </a:t>
            </a:r>
            <a:r>
              <a:rPr lang="en-GB" dirty="0">
                <a:latin typeface="Arial"/>
                <a:cs typeface="Arial"/>
              </a:rPr>
              <a:t>From having a more understanding of what works software works well together and easy of use I would have a clearer plan of what to get started on sooner, giving me more time to develop and improve the user experience and security of the overall project. </a:t>
            </a:r>
          </a:p>
          <a:p>
            <a:pPr marL="457200" indent="-457200">
              <a:buFontTx/>
              <a:buChar char="-"/>
            </a:pPr>
            <a:endParaRPr lang="en-GB" dirty="0">
              <a:cs typeface="Arial"/>
            </a:endParaRPr>
          </a:p>
          <a:p>
            <a:pPr marL="457200" indent="-457200">
              <a:buFontTx/>
              <a:buChar char="-"/>
            </a:pPr>
            <a:r>
              <a:rPr lang="en-GB" b="1" dirty="0">
                <a:latin typeface="Arial"/>
                <a:cs typeface="Arial"/>
              </a:rPr>
              <a:t>What would you change? </a:t>
            </a:r>
            <a:r>
              <a:rPr lang="en-GB" dirty="0">
                <a:latin typeface="Arial"/>
                <a:cs typeface="Arial"/>
              </a:rPr>
              <a:t>Implement a more secure system, including </a:t>
            </a:r>
            <a:r>
              <a:rPr lang="en-GB" err="1">
                <a:latin typeface="Arial"/>
                <a:cs typeface="Arial"/>
              </a:rPr>
              <a:t>cognito</a:t>
            </a:r>
            <a:r>
              <a:rPr lang="en-GB" dirty="0">
                <a:latin typeface="Arial"/>
                <a:cs typeface="Arial"/>
              </a:rPr>
              <a:t> as an easy way to create and manage users.</a:t>
            </a:r>
          </a:p>
          <a:p>
            <a:pPr marL="457200" indent="-457200">
              <a:buFontTx/>
              <a:buChar char="-"/>
            </a:pPr>
            <a:endParaRPr lang="en-GB" dirty="0">
              <a:cs typeface="Arial"/>
            </a:endParaRPr>
          </a:p>
          <a:p>
            <a:pPr marL="457200" indent="-457200">
              <a:buFontTx/>
              <a:buChar char="-"/>
            </a:pPr>
            <a:r>
              <a:rPr lang="en-GB" b="1" dirty="0">
                <a:latin typeface="Arial"/>
                <a:cs typeface="Arial"/>
              </a:rPr>
              <a:t> What did you enjoy the most? </a:t>
            </a:r>
            <a:r>
              <a:rPr lang="en-GB" dirty="0">
                <a:latin typeface="Arial"/>
                <a:cs typeface="Arial"/>
              </a:rPr>
              <a:t>Debugging, testing front-end code and making a user interface that works smoothly.</a:t>
            </a:r>
          </a:p>
          <a:p>
            <a:pPr marL="457200" indent="-457200">
              <a:buFontTx/>
              <a:buChar char="-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4890AF2-FC18-4000-8A8D-5411441F68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50378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F84594FE-FAB7-3E45-B5CB-40D5EFEBE9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79999" y="3370581"/>
            <a:ext cx="17347092" cy="6509474"/>
          </a:xfrm>
        </p:spPr>
        <p:txBody>
          <a:bodyPr/>
          <a:lstStyle/>
          <a:p>
            <a:r>
              <a:rPr lang="en-US" sz="11500" b="1" dirty="0"/>
              <a:t>Thank you for listening! Any questions?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0161 686 5770</a:t>
            </a:r>
          </a:p>
          <a:p>
            <a:r>
              <a:rPr lang="en-US" b="1" dirty="0"/>
              <a:t>info@in4group.co.uk</a:t>
            </a:r>
          </a:p>
          <a:p>
            <a:r>
              <a:rPr lang="en-US" b="1" dirty="0"/>
              <a:t>Twitter @IN4Group</a:t>
            </a:r>
          </a:p>
          <a:p>
            <a:r>
              <a:rPr lang="en-US" b="1" dirty="0"/>
              <a:t>www.in4group.co.uk</a:t>
            </a:r>
          </a:p>
        </p:txBody>
      </p:sp>
    </p:spTree>
    <p:extLst>
      <p:ext uri="{BB962C8B-B14F-4D97-AF65-F5344CB8AC3E}">
        <p14:creationId xmlns:p14="http://schemas.microsoft.com/office/powerpoint/2010/main" xmlns="" val="356485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0014" y="4224174"/>
            <a:ext cx="15532777" cy="8460195"/>
          </a:xfrm>
        </p:spPr>
        <p:txBody>
          <a:bodyPr lIns="0" tIns="0" rIns="0" bIns="0" anchor="t"/>
          <a:lstStyle/>
          <a:p>
            <a:r>
              <a:rPr lang="en-US" sz="4000" dirty="0">
                <a:latin typeface="Arial"/>
                <a:cs typeface="Arial"/>
              </a:rPr>
              <a:t>Project Brief: </a:t>
            </a:r>
            <a:r>
              <a:rPr lang="en-GB" sz="4000" dirty="0">
                <a:latin typeface="Arial"/>
                <a:cs typeface="Arial"/>
              </a:rPr>
              <a:t>Create an intuitive (full-stack) web application prototype called </a:t>
            </a:r>
            <a:r>
              <a:rPr lang="en-GB" sz="4000" err="1">
                <a:latin typeface="Arial"/>
                <a:cs typeface="Arial"/>
              </a:rPr>
              <a:t>MeterReader</a:t>
            </a:r>
            <a:r>
              <a:rPr lang="en-GB" sz="4000" dirty="0">
                <a:latin typeface="Arial"/>
                <a:cs typeface="Arial"/>
              </a:rPr>
              <a:t>+ to enable engineers to capture meter readings in real-time.</a:t>
            </a:r>
          </a:p>
          <a:p>
            <a:endParaRPr lang="en-GB" sz="4000" dirty="0">
              <a:cs typeface="Arial"/>
            </a:endParaRPr>
          </a:p>
          <a:p>
            <a:r>
              <a:rPr lang="en-GB" sz="4000" dirty="0">
                <a:latin typeface="Arial"/>
                <a:cs typeface="Arial"/>
              </a:rPr>
              <a:t>Key Functionalities: </a:t>
            </a:r>
          </a:p>
          <a:p>
            <a:endParaRPr lang="en-US" sz="4000" dirty="0">
              <a:cs typeface="Arial"/>
            </a:endParaRPr>
          </a:p>
          <a:p>
            <a:r>
              <a:rPr lang="en-US" sz="4000" dirty="0">
                <a:latin typeface="Arial"/>
                <a:cs typeface="Arial"/>
              </a:rPr>
              <a:t>Solutions: Two different solutions which both utilise server-less architecture. Both are low cost, straightforward applications which can capture front end meter readings and store in a database.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065837A-AFEE-40D4-A857-64023E8B33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89079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AA5B535A-95FC-5642-BCE2-3FD1BCDF0A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Stephen Fernley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208D605-7348-0549-BBF8-830EEEAA24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/>
            <a:endParaRPr lang="en-US" sz="3600" dirty="0"/>
          </a:p>
          <a:p>
            <a:pPr marL="457200" indent="-457200">
              <a:buFontTx/>
              <a:buChar char="-"/>
            </a:pPr>
            <a:r>
              <a:rPr lang="en-US" sz="3600" b="1" dirty="0"/>
              <a:t>University Education</a:t>
            </a:r>
          </a:p>
          <a:p>
            <a:pPr marL="457200" indent="-457200">
              <a:buFontTx/>
              <a:buChar char="-"/>
            </a:pPr>
            <a:r>
              <a:rPr lang="en-GB" sz="3600" dirty="0"/>
              <a:t>BA (</a:t>
            </a:r>
            <a:r>
              <a:rPr lang="en-GB" sz="3600" dirty="0" err="1"/>
              <a:t>Hons</a:t>
            </a:r>
            <a:r>
              <a:rPr lang="en-GB" sz="3600" dirty="0"/>
              <a:t>.) International Relations and Modern History, Swansea University</a:t>
            </a:r>
          </a:p>
          <a:p>
            <a:pPr marL="457200" indent="-457200">
              <a:buFontTx/>
              <a:buChar char="-"/>
            </a:pPr>
            <a:r>
              <a:rPr lang="en-US" sz="3600" dirty="0"/>
              <a:t>Foundation Year, </a:t>
            </a:r>
            <a:r>
              <a:rPr lang="en-US" sz="3600" dirty="0" err="1"/>
              <a:t>BSc</a:t>
            </a:r>
            <a:r>
              <a:rPr lang="en-US" sz="3600" dirty="0"/>
              <a:t> (</a:t>
            </a:r>
            <a:r>
              <a:rPr lang="en-US" sz="3600" dirty="0" err="1"/>
              <a:t>Hons</a:t>
            </a:r>
            <a:r>
              <a:rPr lang="en-US" sz="3600" dirty="0"/>
              <a:t>) Geography, University of </a:t>
            </a:r>
            <a:r>
              <a:rPr lang="en-US" sz="3600" dirty="0" err="1"/>
              <a:t>Salford</a:t>
            </a:r>
            <a:endParaRPr lang="en-US" sz="3600" dirty="0"/>
          </a:p>
          <a:p>
            <a:pPr marL="457200" indent="-457200">
              <a:buFontTx/>
              <a:buChar char="-"/>
            </a:pPr>
            <a:r>
              <a:rPr lang="en-GB" sz="3600" b="1" dirty="0"/>
              <a:t>Professional Background</a:t>
            </a:r>
          </a:p>
          <a:p>
            <a:pPr marL="457200" indent="-457200">
              <a:buFontTx/>
              <a:buChar char="-"/>
            </a:pPr>
            <a:r>
              <a:rPr lang="en-US" sz="3600" dirty="0"/>
              <a:t>Customer service focused with interests in project management, events, administration and sustainability.</a:t>
            </a:r>
          </a:p>
          <a:p>
            <a:pPr marL="457200" indent="-457200">
              <a:buFontTx/>
              <a:buChar char="-"/>
            </a:pPr>
            <a:r>
              <a:rPr lang="en-US" sz="3600" b="1" dirty="0"/>
              <a:t>Research Interests- </a:t>
            </a:r>
            <a:r>
              <a:rPr lang="en-US" sz="3600" dirty="0"/>
              <a:t>Database management, infrastructure as code, server-less architecture and JavaScript.</a:t>
            </a:r>
          </a:p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Role in the project</a:t>
            </a:r>
          </a:p>
          <a:p>
            <a:pPr marL="1143000" lvl="1">
              <a:buFont typeface="Courier New"/>
              <a:buChar char="o"/>
            </a:pPr>
            <a:r>
              <a:rPr lang="en-US" sz="3600" dirty="0">
                <a:cs typeface="Arial"/>
              </a:rPr>
              <a:t>Project Manager</a:t>
            </a:r>
            <a:endParaRPr lang="en-US" sz="3600" dirty="0">
              <a:cs typeface="Arial" panose="020B0604020202020204" pitchFamily="34" charset="0"/>
            </a:endParaRPr>
          </a:p>
          <a:p>
            <a:pPr marL="457200" indent="-457200">
              <a:buFontTx/>
              <a:buChar char="-"/>
            </a:pPr>
            <a:endParaRPr lang="en-US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/>
            <a:endParaRPr lang="en-US" b="1" dirty="0"/>
          </a:p>
        </p:txBody>
      </p:sp>
      <p:pic>
        <p:nvPicPr>
          <p:cNvPr id="7" name="Picture Placeholder 6" descr="Stephen.jpg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8860" r="18860"/>
          <a:stretch>
            <a:fillRect/>
          </a:stretch>
        </p:blipFill>
        <p:spPr/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0490EFF-2751-4C66-BDA5-E8CA0096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6004" y="11559553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02345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AA5B535A-95FC-5642-BCE2-3FD1BCDF0A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0" tIns="0" rIns="0" bIns="0" anchor="t"/>
          <a:lstStyle/>
          <a:p>
            <a:r>
              <a:rPr lang="en-US" dirty="0">
                <a:latin typeface="Arial"/>
                <a:cs typeface="Arial"/>
              </a:rPr>
              <a:t>Dominic</a:t>
            </a:r>
            <a:r>
              <a:rPr lang="en-US">
                <a:latin typeface="Arial"/>
                <a:cs typeface="Arial"/>
              </a:rPr>
              <a:t> YT Cheung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208D605-7348-0549-BBF8-830EEEAA24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0014" y="4224174"/>
            <a:ext cx="13721349" cy="8575213"/>
          </a:xfrm>
        </p:spPr>
        <p:txBody>
          <a:bodyPr lIns="0" tIns="0" rIns="0" bIns="0" anchor="t"/>
          <a:lstStyle/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City University of Hong Kong</a:t>
            </a:r>
            <a:endParaRPr lang="en-US" sz="3600" b="1" dirty="0">
              <a:cs typeface="Arial"/>
            </a:endParaRPr>
          </a:p>
          <a:p>
            <a:pPr marL="1143000" lvl="1">
              <a:buFont typeface="Courier New"/>
              <a:buChar char="o"/>
            </a:pPr>
            <a:r>
              <a:rPr lang="en-US" sz="2800" b="1" dirty="0" err="1">
                <a:latin typeface="Arial"/>
                <a:cs typeface="Arial"/>
              </a:rPr>
              <a:t>Bsc</a:t>
            </a:r>
            <a:r>
              <a:rPr lang="en-US" sz="2800" b="1" dirty="0">
                <a:latin typeface="Arial"/>
                <a:cs typeface="Arial"/>
              </a:rPr>
              <a:t> (Hons) in Computer Study</a:t>
            </a:r>
            <a:endParaRPr lang="en-US" sz="2800" b="1" dirty="0">
              <a:cs typeface="Arial"/>
            </a:endParaRPr>
          </a:p>
          <a:p>
            <a:pPr marL="1143000" lvl="1">
              <a:buFont typeface="Courier New"/>
              <a:buChar char="o"/>
            </a:pPr>
            <a:r>
              <a:rPr lang="en-US" sz="2800" b="1" dirty="0" err="1">
                <a:cs typeface="Arial"/>
              </a:rPr>
              <a:t>Msc</a:t>
            </a:r>
            <a:r>
              <a:rPr lang="en-US" sz="2800" b="1" dirty="0">
                <a:cs typeface="Arial"/>
              </a:rPr>
              <a:t> in Automation Systems and Management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cs typeface="Arial"/>
              </a:rPr>
              <a:t>+5 years' experience in private cloud and Over-The-Top cloud services </a:t>
            </a:r>
          </a:p>
          <a:p>
            <a:pPr marL="457200" indent="-457200">
              <a:buFont typeface="Calibri"/>
              <a:buChar char="-"/>
            </a:pPr>
            <a:endParaRPr lang="en-US" sz="3600" b="1" dirty="0">
              <a:latin typeface="Arial"/>
              <a:cs typeface="Arial"/>
            </a:endParaRPr>
          </a:p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Teesside University in North East England</a:t>
            </a:r>
            <a:endParaRPr lang="en-US" sz="3600" b="1" dirty="0">
              <a:cs typeface="Arial"/>
            </a:endParaRP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latin typeface="Arial"/>
                <a:cs typeface="Arial"/>
              </a:rPr>
              <a:t>Certificate in AI from coding to machine learning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latin typeface="Arial"/>
                <a:cs typeface="Arial"/>
              </a:rPr>
              <a:t>1 year experience in Inter-Course-Assessment project – Using AI to improve the UK road safety (up to 96% accuracy score by regression classification)</a:t>
            </a:r>
          </a:p>
          <a:p>
            <a:pPr marL="1143000" lvl="1">
              <a:buFont typeface="Courier New"/>
              <a:buChar char="o"/>
            </a:pPr>
            <a:endParaRPr lang="en-US" sz="2800" b="1" dirty="0">
              <a:latin typeface="Arial"/>
              <a:cs typeface="Arial"/>
            </a:endParaRPr>
          </a:p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Research Interests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latin typeface="Arial"/>
                <a:cs typeface="Arial"/>
              </a:rPr>
              <a:t>AWS cloud foundation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latin typeface="Arial"/>
                <a:cs typeface="Arial"/>
              </a:rPr>
              <a:t>Amplify Gen2 Full Stack Web Development (Launch on 6 May 2024)</a:t>
            </a:r>
          </a:p>
          <a:p>
            <a:pPr marL="457200" indent="-457200">
              <a:buFont typeface="Calibri"/>
              <a:buChar char="-"/>
            </a:pPr>
            <a:endParaRPr lang="en-US" sz="3600" b="1" dirty="0">
              <a:latin typeface="Arial"/>
              <a:cs typeface="Arial"/>
            </a:endParaRPr>
          </a:p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Role in the project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cs typeface="Arial"/>
              </a:rPr>
              <a:t>Solution Architect</a:t>
            </a:r>
            <a:endParaRPr lang="en-US" sz="2800" b="1" dirty="0">
              <a:cs typeface="Arial" panose="020B0604020202020204" pitchFamily="34" charset="0"/>
            </a:endParaRPr>
          </a:p>
          <a:p>
            <a:pPr marL="457200" indent="-457200">
              <a:buFont typeface="Calibri"/>
              <a:buChar char="-"/>
            </a:pPr>
            <a:endParaRPr lang="en-US" b="1" dirty="0">
              <a:cs typeface="Arial" panose="020B0604020202020204" pitchFamily="34" charset="0"/>
            </a:endParaRPr>
          </a:p>
          <a:p>
            <a:endParaRPr lang="en-US" b="1" dirty="0">
              <a:cs typeface="Arial" panose="020B0604020202020204" pitchFamily="34" charset="0"/>
            </a:endParaRPr>
          </a:p>
          <a:p>
            <a:pPr marL="457200" indent="-457200">
              <a:buFont typeface="Calibri"/>
              <a:buChar char="-"/>
            </a:pPr>
            <a:endParaRPr lang="en-US" b="1" dirty="0">
              <a:cs typeface="Arial" panose="020B0604020202020204" pitchFamily="34" charset="0"/>
            </a:endParaRPr>
          </a:p>
        </p:txBody>
      </p:sp>
      <p:pic>
        <p:nvPicPr>
          <p:cNvPr id="5" name="Picture Placeholder 4" descr="A person in a suit and tie&#10;&#10;Description automatically generated">
            <a:extLst>
              <a:ext uri="{FF2B5EF4-FFF2-40B4-BE49-F238E27FC236}">
                <a16:creationId xmlns:a16="http://schemas.microsoft.com/office/drawing/2014/main" xmlns="" id="{9F499F50-E247-0C32-F344-0C27614811E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2760" r="12760"/>
          <a:stretch/>
        </p:blipFill>
        <p:spPr>
          <a:xfrm>
            <a:off x="15985271" y="17706"/>
            <a:ext cx="8312390" cy="1371599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0490EFF-2751-4C66-BDA5-E8CA0096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6004" y="11559553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02345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AA5B535A-95FC-5642-BCE2-3FD1BCDF0A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Dandi</a:t>
            </a:r>
            <a:r>
              <a:rPr lang="en-US" dirty="0"/>
              <a:t> </a:t>
            </a:r>
            <a:r>
              <a:rPr lang="en-US" dirty="0" err="1"/>
              <a:t>Kridi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208D605-7348-0549-BBF8-830EEEAA24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</p:txBody>
      </p:sp>
      <p:pic>
        <p:nvPicPr>
          <p:cNvPr id="7" name="Picture Placeholder 6" descr="Dandi.jpg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8860" r="18860"/>
          <a:stretch>
            <a:fillRect/>
          </a:stretch>
        </p:blipFill>
        <p:spPr/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0490EFF-2751-4C66-BDA5-E8CA0096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6004" y="11559553"/>
            <a:ext cx="4001801" cy="2249632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3208D605-7348-0549-BBF8-830EEEAA2408}"/>
              </a:ext>
            </a:extLst>
          </p:cNvPr>
          <p:cNvSpPr txBox="1">
            <a:spLocks/>
          </p:cNvSpPr>
          <p:nvPr/>
        </p:nvSpPr>
        <p:spPr>
          <a:xfrm>
            <a:off x="2132414" y="4376574"/>
            <a:ext cx="12599987" cy="8460195"/>
          </a:xfrm>
          <a:prstGeom prst="rect">
            <a:avLst/>
          </a:prstGeom>
        </p:spPr>
        <p:txBody>
          <a:bodyPr lIns="0" tIns="0" rIns="0" bIns="0"/>
          <a:lstStyle/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Role in Project: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AWS Cloud Solutions Architect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University degrees: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B.Tech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Petrochemical Engineering (Rivers State University, Port Harcourt, Nigeria).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MSc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Environmental Engineering (University of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Strathclyde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, Glasgow, Scotland).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MSc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Petroleum and Gas Engineering (University of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Salford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, Manchester, UK)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Technical Background: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Engineering minded Business Data analyst focused on solving business problems with AWS cloud services.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Research Interests: 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Customized Cloud Services and Solutions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Data Analytics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Cloud and Network Security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Full-Stack Development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9655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AA5B535A-95FC-5642-BCE2-3FD1BCDF0A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James Grainger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208D605-7348-0549-BBF8-830EEEAA24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Tx/>
              <a:buChar char="-"/>
            </a:pPr>
            <a:endParaRPr lang="en-US" b="1" dirty="0" smtClean="0"/>
          </a:p>
          <a:p>
            <a:pPr marL="457200" indent="-457200">
              <a:buFontTx/>
              <a:buChar char="-"/>
            </a:pPr>
            <a:r>
              <a:rPr lang="en-US" b="1" dirty="0" smtClean="0"/>
              <a:t>Role </a:t>
            </a:r>
            <a:r>
              <a:rPr lang="en-US" b="1" dirty="0" smtClean="0"/>
              <a:t>in Project</a:t>
            </a:r>
          </a:p>
          <a:p>
            <a:pPr marL="457200" indent="-457200">
              <a:buFontTx/>
              <a:buChar char="-"/>
            </a:pPr>
            <a:r>
              <a:rPr lang="en-US" smtClean="0"/>
              <a:t>Cloud Engineer</a:t>
            </a:r>
            <a:endParaRPr lang="en-US" b="1" dirty="0"/>
          </a:p>
          <a:p>
            <a:pPr marL="457200" indent="-457200">
              <a:buFontTx/>
              <a:buChar char="-"/>
            </a:pPr>
            <a:r>
              <a:rPr lang="en-US" b="1" dirty="0" smtClean="0"/>
              <a:t>Professional B</a:t>
            </a:r>
            <a:r>
              <a:rPr lang="en-US" b="1" dirty="0" smtClean="0"/>
              <a:t>ackground</a:t>
            </a:r>
          </a:p>
          <a:p>
            <a:pPr marL="457200" indent="-457200">
              <a:buFontTx/>
              <a:buChar char="-"/>
            </a:pPr>
            <a:r>
              <a:rPr lang="en-US" dirty="0" smtClean="0"/>
              <a:t>Chef working in fast paced environment working to meet exacting specifications and ensure customer satisfaction. </a:t>
            </a:r>
            <a:endParaRPr lang="en-US" dirty="0"/>
          </a:p>
          <a:p>
            <a:pPr marL="457200" indent="-457200">
              <a:buFontTx/>
              <a:buChar char="-"/>
            </a:pPr>
            <a:r>
              <a:rPr lang="en-US" b="1" dirty="0"/>
              <a:t>Research Interests</a:t>
            </a:r>
          </a:p>
          <a:p>
            <a:pPr marL="457200" indent="-457200">
              <a:buFontTx/>
              <a:buChar char="-"/>
            </a:pPr>
            <a:r>
              <a:rPr lang="en-US" dirty="0" smtClean="0"/>
              <a:t>Cloud engineering, front-end development, HTML, CSS, web design. </a:t>
            </a:r>
            <a:endParaRPr lang="en-US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</p:txBody>
      </p:sp>
      <p:pic>
        <p:nvPicPr>
          <p:cNvPr id="5" name="Picture Placeholder 4" descr="A person with earring in front of a wood wall&#10;&#10;Description automatically generated">
            <a:extLst>
              <a:ext uri="{FF2B5EF4-FFF2-40B4-BE49-F238E27FC236}">
                <a16:creationId xmlns:a16="http://schemas.microsoft.com/office/drawing/2014/main" xmlns="" id="{F5F2EDB0-63B0-A09B-6DA1-DF86B3F19ED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1148" r="21148"/>
          <a:stretch/>
        </p:blipFill>
        <p:spPr/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0490EFF-2751-4C66-BDA5-E8CA0096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6004" y="11559553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98329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Lambda Solution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0560B78-C88A-4DCC-BD80-747E21943D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  <p:pic>
        <p:nvPicPr>
          <p:cNvPr id="7" name="Capture read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52510"/>
            <a:ext cx="24382413" cy="1376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7634901"/>
      </p:ext>
    </p:extLst>
  </p:cSld>
  <p:clrMapOvr>
    <a:masterClrMapping/>
  </p:clrMapOvr>
  <p:transition advClick="0" advTm="68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Architecture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22F4DBA-35C3-4C7A-9081-1E99ACE27A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  <p:pic>
        <p:nvPicPr>
          <p:cNvPr id="7" name="Picture 6" descr="diagramno cognit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840" y="3964247"/>
            <a:ext cx="19251240" cy="952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95985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27603" y="2192915"/>
            <a:ext cx="12599987" cy="612981"/>
          </a:xfrm>
        </p:spPr>
        <p:txBody>
          <a:bodyPr lIns="0" tIns="0" rIns="0" bIns="0" anchor="t"/>
          <a:lstStyle/>
          <a:p>
            <a:r>
              <a:rPr lang="en-US">
                <a:latin typeface="Arial"/>
                <a:cs typeface="Arial"/>
              </a:rPr>
              <a:t>Solution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22F4DBA-35C3-4C7A-9081-1E99ACE27A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  <p:pic>
        <p:nvPicPr>
          <p:cNvPr id="4" name="Picture 3" descr="A diagram of a computer system&#10;&#10;Description automatically generated">
            <a:extLst>
              <a:ext uri="{FF2B5EF4-FFF2-40B4-BE49-F238E27FC236}">
                <a16:creationId xmlns:a16="http://schemas.microsoft.com/office/drawing/2014/main" xmlns="" id="{13B02E06-86DE-F506-D050-ADC571DE8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495" y="3375225"/>
            <a:ext cx="16582302" cy="102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959855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resentation1" id="{8148C25E-9E6B-4244-A159-9B6EECB4CA00}" vid="{DD5AB36D-A3A2-F34E-863E-28C0C03510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1EB5712ABA984D948C4F9F584C683F" ma:contentTypeVersion="13" ma:contentTypeDescription="Create a new document." ma:contentTypeScope="" ma:versionID="b7da683339bf21bfa8ca597760b0aee0">
  <xsd:schema xmlns:xsd="http://www.w3.org/2001/XMLSchema" xmlns:xs="http://www.w3.org/2001/XMLSchema" xmlns:p="http://schemas.microsoft.com/office/2006/metadata/properties" xmlns:ns2="27962032-9518-47d4-8b9c-7d7754847fbe" xmlns:ns3="9575ee82-6e69-4c70-8b81-f0628fbfe219" targetNamespace="http://schemas.microsoft.com/office/2006/metadata/properties" ma:root="true" ma:fieldsID="6d806a20ee1fa5535abede1ad3da8a6d" ns2:_="" ns3:_="">
    <xsd:import namespace="27962032-9518-47d4-8b9c-7d7754847fbe"/>
    <xsd:import namespace="9575ee82-6e69-4c70-8b81-f0628fbfe21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962032-9518-47d4-8b9c-7d7754847f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65918b7a-4ae6-41f8-94fa-23893cf3dd5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75ee82-6e69-4c70-8b81-f0628fbfe219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3c1df122-b2a6-4037-971e-f38e24f5955b}" ma:internalName="TaxCatchAll" ma:showField="CatchAllData" ma:web="9575ee82-6e69-4c70-8b81-f0628fbfe21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575ee82-6e69-4c70-8b81-f0628fbfe219" xsi:nil="true"/>
    <lcf76f155ced4ddcb4097134ff3c332f xmlns="27962032-9518-47d4-8b9c-7d7754847fbe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8B0A8A7E-A680-4128-8448-773091E6F5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7962032-9518-47d4-8b9c-7d7754847fbe"/>
    <ds:schemaRef ds:uri="9575ee82-6e69-4c70-8b81-f0628fbfe2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92BB639-CA03-492E-AA7B-1473CBDE0DC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F6CE8A7-0308-4F94-9449-AFE4706C9498}">
  <ds:schemaRefs>
    <ds:schemaRef ds:uri="http://schemas.microsoft.com/office/2006/metadata/properties"/>
    <ds:schemaRef ds:uri="http://schemas.microsoft.com/office/infopath/2007/PartnerControls"/>
    <ds:schemaRef ds:uri="9575ee82-6e69-4c70-8b81-f0628fbfe219"/>
    <ds:schemaRef ds:uri="27962032-9518-47d4-8b9c-7d7754847fb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933</TotalTime>
  <Words>1102</Words>
  <Application>Microsoft Office PowerPoint</Application>
  <PresentationFormat>Custom</PresentationFormat>
  <Paragraphs>150</Paragraphs>
  <Slides>16</Slides>
  <Notes>2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Custom Design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Colin Gardiner</dc:creator>
  <cp:lastModifiedBy>Stephen</cp:lastModifiedBy>
  <cp:revision>139</cp:revision>
  <dcterms:created xsi:type="dcterms:W3CDTF">2020-11-09T20:14:16Z</dcterms:created>
  <dcterms:modified xsi:type="dcterms:W3CDTF">2025-01-12T22:10:45Z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0x0101002D1EB5712ABA984D948C4F9F584C683F</vt:lpwstr>
  </property>
  <property fmtid="{D5CDD505-2E9C-101B-9397-08002B2CF9AE}" pid="3" name="Order">
    <vt:r8>60200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_SourceUrl">
    <vt:lpwstr/>
  </property>
  <property fmtid="{D5CDD505-2E9C-101B-9397-08002B2CF9AE}" pid="9" name="ComplianceAssetId">
    <vt:lpwstr/>
  </property>
  <property fmtid="{D5CDD505-2E9C-101B-9397-08002B2CF9AE}" pid="10" name="TemplateUrl">
    <vt:lpwstr/>
  </property>
</Properties>
</file>

<file path=docProps/thumbnail.jpeg>
</file>